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4"/>
  </p:notesMasterIdLst>
  <p:sldIdLst>
    <p:sldId id="258" r:id="rId3"/>
    <p:sldId id="259" r:id="rId4"/>
    <p:sldId id="261" r:id="rId5"/>
    <p:sldId id="260" r:id="rId6"/>
    <p:sldId id="279" r:id="rId7"/>
    <p:sldId id="283" r:id="rId8"/>
    <p:sldId id="263" r:id="rId9"/>
    <p:sldId id="257" r:id="rId10"/>
    <p:sldId id="265" r:id="rId11"/>
    <p:sldId id="266" r:id="rId12"/>
    <p:sldId id="267" r:id="rId13"/>
    <p:sldId id="268" r:id="rId14"/>
    <p:sldId id="291" r:id="rId15"/>
    <p:sldId id="276" r:id="rId16"/>
    <p:sldId id="277" r:id="rId17"/>
    <p:sldId id="428" r:id="rId18"/>
    <p:sldId id="429" r:id="rId19"/>
    <p:sldId id="433" r:id="rId20"/>
    <p:sldId id="430" r:id="rId21"/>
    <p:sldId id="294" r:id="rId22"/>
    <p:sldId id="305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51"/>
    <p:restoredTop sz="94649"/>
  </p:normalViewPr>
  <p:slideViewPr>
    <p:cSldViewPr snapToGrid="0" snapToObjects="1">
      <p:cViewPr varScale="1">
        <p:scale>
          <a:sx n="104" d="100"/>
          <a:sy n="104" d="100"/>
        </p:scale>
        <p:origin x="221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2CDB33-ED78-FB43-913F-510B5180D27A}" type="datetimeFigureOut">
              <a:rPr lang="en-US" smtClean="0"/>
              <a:t>4/23/19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013754-9A62-6A48-8D0C-CDA12F754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08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Sequence, structure, cluster information for antibody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B1DB9-01A9-614F-AD57-32BB71B8A2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25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to say that L1-11-1 and L1-11-2 have mutations in the framework (</a:t>
            </a:r>
            <a:r>
              <a:rPr lang="en-US" dirty="0" err="1"/>
              <a:t>Phe</a:t>
            </a:r>
            <a:r>
              <a:rPr lang="en-US" dirty="0"/>
              <a:t>-&gt;Tyr)</a:t>
            </a:r>
          </a:p>
          <a:p>
            <a:r>
              <a:rPr lang="en-US" dirty="0"/>
              <a:t>Also</a:t>
            </a:r>
            <a:r>
              <a:rPr lang="en-US" baseline="0" dirty="0"/>
              <a:t> – Affinity Propagation techniques using a dihedral angle metric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B1DB9-01A9-614F-AD57-32BB71B8A2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508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Structures with side-chains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B1DB9-01A9-614F-AD57-32BB71B8A2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90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DCBE6-33DD-FA4D-BE9D-543A48D2FFD5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DD5D-CBB9-8143-ACBB-66DDE6CD3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5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DCBE6-33DD-FA4D-BE9D-543A48D2FFD5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DD5D-CBB9-8143-ACBB-66DDE6CD3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318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DCBE6-33DD-FA4D-BE9D-543A48D2FFD5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DD5D-CBB9-8143-ACBB-66DDE6CD3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2688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  <a:latin typeface="Lucida Sans Unicode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  <a:latin typeface="Lucida Sans Unicode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/>
              <a:endParaRPr lang="en-US">
                <a:solidFill>
                  <a:prstClr val="white"/>
                </a:solidFill>
                <a:latin typeface="Lucida Sans Unicode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B46F7B8-D11E-D243-875C-6523B342BF9F}" type="datetime1">
              <a:rPr lang="en-US" smtClean="0">
                <a:latin typeface="Lucida Sans Unicode"/>
              </a:rPr>
              <a:pPr/>
              <a:t>4/23/19</a:t>
            </a:fld>
            <a:endParaRPr lang="en-US">
              <a:latin typeface="Lucida Sans Unicode"/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endParaRPr lang="en-US">
              <a:solidFill>
                <a:srgbClr val="2DA2BF">
                  <a:tint val="20000"/>
                </a:srgbClr>
              </a:solidFill>
              <a:latin typeface="Lucida Sans Unicode"/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A7F4281-5B6E-6648-BB93-FE79CCEFC319}" type="slidenum">
              <a:rPr lang="en-US" smtClean="0">
                <a:latin typeface="Lucida Sans Unicode"/>
              </a:rPr>
              <a:pPr/>
              <a:t>‹#›</a:t>
            </a:fld>
            <a:endParaRPr lang="en-US">
              <a:latin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1861098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127B1-C6FE-0843-8E1E-A0A8E11F04CA}" type="datetime1">
              <a:rPr lang="en-US" smtClean="0">
                <a:solidFill>
                  <a:prstClr val="black"/>
                </a:solidFill>
                <a:latin typeface="Lucida Sans Unicode"/>
              </a:rPr>
              <a:pPr/>
              <a:t>4/23/19</a:t>
            </a:fld>
            <a:endParaRPr lang="en-US">
              <a:solidFill>
                <a:prstClr val="black"/>
              </a:solidFill>
              <a:latin typeface="Lucida Sans Unicode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  <a:latin typeface="Lucida Sans Unicode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F4281-5B6E-6648-BB93-FE79CCEFC319}" type="slidenum">
              <a:rPr lang="en-US" smtClean="0">
                <a:solidFill>
                  <a:prstClr val="black"/>
                </a:solidFill>
                <a:latin typeface="Lucida Sans Unicode"/>
              </a:rPr>
              <a:pPr/>
              <a:t>‹#›</a:t>
            </a:fld>
            <a:endParaRPr lang="en-US">
              <a:solidFill>
                <a:prstClr val="black"/>
              </a:solidFill>
              <a:latin typeface="Lucida Sans Unicode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86476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9F6F0-97D6-CC46-8D34-4187BC906BFC}" type="datetime1">
              <a:rPr lang="en-US" smtClean="0">
                <a:solidFill>
                  <a:prstClr val="white"/>
                </a:solidFill>
                <a:latin typeface="Lucida Sans Unicode"/>
              </a:rPr>
              <a:pPr/>
              <a:t>4/23/19</a:t>
            </a:fld>
            <a:endParaRPr lang="en-US">
              <a:solidFill>
                <a:prstClr val="white"/>
              </a:solidFill>
              <a:latin typeface="Lucida Sans Unicode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  <a:latin typeface="Lucida Sans Unicode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F4281-5B6E-6648-BB93-FE79CCEFC319}" type="slidenum">
              <a:rPr lang="en-US" smtClean="0">
                <a:solidFill>
                  <a:prstClr val="white"/>
                </a:solidFill>
                <a:latin typeface="Lucida Sans Unicode"/>
              </a:rPr>
              <a:pPr/>
              <a:t>‹#›</a:t>
            </a:fld>
            <a:endParaRPr lang="en-US">
              <a:solidFill>
                <a:prstClr val="white"/>
              </a:solidFill>
              <a:latin typeface="Lucida Sans Unicode"/>
            </a:endParaRPr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>
              <a:solidFill>
                <a:prstClr val="white"/>
              </a:solidFill>
              <a:latin typeface="Lucida Sans Unicode"/>
            </a:endParaRPr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>
              <a:solidFill>
                <a:prstClr val="white"/>
              </a:solidFill>
              <a:latin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41982873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0A46E-CFF6-1340-B65B-DFD64B7988A4}" type="datetime1">
              <a:rPr lang="en-US" smtClean="0">
                <a:solidFill>
                  <a:prstClr val="white"/>
                </a:solidFill>
                <a:latin typeface="Lucida Sans Unicode"/>
              </a:rPr>
              <a:pPr/>
              <a:t>4/23/19</a:t>
            </a:fld>
            <a:endParaRPr lang="en-US">
              <a:solidFill>
                <a:prstClr val="white"/>
              </a:solidFill>
              <a:latin typeface="Lucida Sans Unicode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  <a:latin typeface="Lucida Sans Unicode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F4281-5B6E-6648-BB93-FE79CCEFC319}" type="slidenum">
              <a:rPr lang="en-US" smtClean="0">
                <a:solidFill>
                  <a:prstClr val="white"/>
                </a:solidFill>
                <a:latin typeface="Lucida Sans Unicode"/>
              </a:rPr>
              <a:pPr/>
              <a:t>‹#›</a:t>
            </a:fld>
            <a:endParaRPr lang="en-US">
              <a:solidFill>
                <a:prstClr val="white"/>
              </a:solidFill>
              <a:latin typeface="Lucida Sans Unicode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7041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21272-A8AA-4249-809E-72F1554878BE}" type="datetime1">
              <a:rPr lang="en-US" smtClean="0">
                <a:solidFill>
                  <a:prstClr val="black"/>
                </a:solidFill>
                <a:latin typeface="Lucida Sans Unicode"/>
              </a:rPr>
              <a:pPr/>
              <a:t>4/23/19</a:t>
            </a:fld>
            <a:endParaRPr lang="en-US">
              <a:solidFill>
                <a:prstClr val="black"/>
              </a:solidFill>
              <a:latin typeface="Lucida Sans Unicode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  <a:latin typeface="Lucida Sans Unicode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F4281-5B6E-6648-BB93-FE79CCEFC319}" type="slidenum">
              <a:rPr lang="en-US" smtClean="0">
                <a:solidFill>
                  <a:prstClr val="black"/>
                </a:solidFill>
                <a:latin typeface="Lucida Sans Unicode"/>
              </a:rPr>
              <a:pPr/>
              <a:t>‹#›</a:t>
            </a:fld>
            <a:endParaRPr lang="en-US">
              <a:solidFill>
                <a:prstClr val="black"/>
              </a:solidFill>
              <a:latin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722699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141B7-A1AF-9540-9B39-D0D09E0A32F0}" type="datetime1">
              <a:rPr lang="en-US" smtClean="0">
                <a:solidFill>
                  <a:prstClr val="white"/>
                </a:solidFill>
                <a:latin typeface="Lucida Sans Unicode"/>
              </a:rPr>
              <a:pPr/>
              <a:t>4/23/19</a:t>
            </a:fld>
            <a:endParaRPr lang="en-US">
              <a:solidFill>
                <a:prstClr val="white"/>
              </a:solidFill>
              <a:latin typeface="Lucida Sans Unicode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  <a:latin typeface="Lucida Sans Unicode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F4281-5B6E-6648-BB93-FE79CCEFC319}" type="slidenum">
              <a:rPr lang="en-US" smtClean="0">
                <a:solidFill>
                  <a:prstClr val="white"/>
                </a:solidFill>
                <a:latin typeface="Lucida Sans Unicode"/>
              </a:rPr>
              <a:pPr/>
              <a:t>‹#›</a:t>
            </a:fld>
            <a:endParaRPr lang="en-US">
              <a:solidFill>
                <a:prstClr val="white"/>
              </a:solidFill>
              <a:latin typeface="Lucida Sans Unicode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54606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A915B-4491-CD47-A4FF-23559A4B8C4D}" type="datetime1">
              <a:rPr lang="en-US" smtClean="0">
                <a:solidFill>
                  <a:prstClr val="black"/>
                </a:solidFill>
                <a:latin typeface="Lucida Sans Unicode"/>
              </a:rPr>
              <a:pPr/>
              <a:t>4/23/19</a:t>
            </a:fld>
            <a:endParaRPr lang="en-US">
              <a:solidFill>
                <a:prstClr val="black"/>
              </a:solidFill>
              <a:latin typeface="Lucida Sans Unicode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  <a:latin typeface="Lucida Sans Unicod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F4281-5B6E-6648-BB93-FE79CCEFC319}" type="slidenum">
              <a:rPr lang="en-US" smtClean="0">
                <a:solidFill>
                  <a:prstClr val="black"/>
                </a:solidFill>
                <a:latin typeface="Lucida Sans Unicode"/>
              </a:rPr>
              <a:pPr/>
              <a:t>‹#›</a:t>
            </a:fld>
            <a:endParaRPr lang="en-US">
              <a:solidFill>
                <a:prstClr val="black"/>
              </a:solidFill>
              <a:latin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21284359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B9B6F0CE-182B-C241-BAB6-33ED2D921819}" type="datetime1">
              <a:rPr lang="en-US" smtClean="0">
                <a:solidFill>
                  <a:prstClr val="black"/>
                </a:solidFill>
                <a:latin typeface="Lucida Sans Unicode"/>
              </a:rPr>
              <a:pPr/>
              <a:t>4/23/19</a:t>
            </a:fld>
            <a:endParaRPr lang="en-US">
              <a:solidFill>
                <a:prstClr val="black"/>
              </a:solidFill>
              <a:latin typeface="Lucida Sans Unicode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  <a:latin typeface="Lucida Sans Unicode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F4281-5B6E-6648-BB93-FE79CCEFC319}" type="slidenum">
              <a:rPr lang="en-US" smtClean="0">
                <a:solidFill>
                  <a:prstClr val="black"/>
                </a:solidFill>
                <a:latin typeface="Lucida Sans Unicode"/>
              </a:rPr>
              <a:pPr/>
              <a:t>‹#›</a:t>
            </a:fld>
            <a:endParaRPr lang="en-US">
              <a:solidFill>
                <a:prstClr val="black"/>
              </a:solidFill>
              <a:latin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3507876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DCBE6-33DD-FA4D-BE9D-543A48D2FFD5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DD5D-CBB9-8143-ACBB-66DDE6CD3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865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0C7559F-D529-7F4C-B900-48CB5035D028}" type="datetime1">
              <a:rPr lang="en-US" smtClean="0">
                <a:solidFill>
                  <a:prstClr val="white"/>
                </a:solidFill>
                <a:latin typeface="Lucida Sans Unicode"/>
              </a:rPr>
              <a:pPr/>
              <a:t>4/23/19</a:t>
            </a:fld>
            <a:endParaRPr lang="en-US">
              <a:solidFill>
                <a:prstClr val="white"/>
              </a:solidFill>
              <a:latin typeface="Lucida Sans Unicode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>
              <a:solidFill>
                <a:prstClr val="white"/>
              </a:solidFill>
              <a:latin typeface="Lucida Sans Unicode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A7F4281-5B6E-6648-BB93-FE79CCEFC319}" type="slidenum">
              <a:rPr lang="en-US" smtClean="0">
                <a:solidFill>
                  <a:prstClr val="white"/>
                </a:solidFill>
                <a:latin typeface="Lucida Sans Unicode"/>
              </a:rPr>
              <a:pPr/>
              <a:t>‹#›</a:t>
            </a:fld>
            <a:endParaRPr lang="en-US">
              <a:solidFill>
                <a:prstClr val="white"/>
              </a:solidFill>
              <a:latin typeface="Lucida Sans Unicode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white"/>
              </a:solidFill>
              <a:latin typeface="Lucida Sans Unicode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white"/>
              </a:solidFill>
              <a:latin typeface="Lucida Sans Unicode"/>
            </a:endParaRPr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/>
            <a:endParaRPr lang="en-US">
              <a:solidFill>
                <a:prstClr val="white"/>
              </a:solidFill>
              <a:latin typeface="Lucida Sans Unicode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>
              <a:solidFill>
                <a:prstClr val="white"/>
              </a:solidFill>
              <a:latin typeface="Lucida Sans Unicode"/>
            </a:endParaRPr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>
              <a:solidFill>
                <a:prstClr val="white"/>
              </a:solidFill>
              <a:latin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1250161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8A0BA-A111-E547-9AD7-DD7B4AB40A48}" type="datetime1">
              <a:rPr lang="en-US" smtClean="0">
                <a:solidFill>
                  <a:prstClr val="black"/>
                </a:solidFill>
                <a:latin typeface="Lucida Sans Unicode"/>
              </a:rPr>
              <a:pPr/>
              <a:t>4/23/19</a:t>
            </a:fld>
            <a:endParaRPr lang="en-US">
              <a:solidFill>
                <a:prstClr val="black"/>
              </a:solidFill>
              <a:latin typeface="Lucida Sans Unicode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  <a:latin typeface="Lucida Sans Unicode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F4281-5B6E-6648-BB93-FE79CCEFC319}" type="slidenum">
              <a:rPr lang="en-US" smtClean="0">
                <a:solidFill>
                  <a:prstClr val="black"/>
                </a:solidFill>
                <a:latin typeface="Lucida Sans Unicode"/>
              </a:rPr>
              <a:pPr/>
              <a:t>‹#›</a:t>
            </a:fld>
            <a:endParaRPr lang="en-US">
              <a:solidFill>
                <a:prstClr val="black"/>
              </a:solidFill>
              <a:latin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23426712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46ADE-EE33-D54E-944D-9CB803137D9E}" type="datetime1">
              <a:rPr lang="en-US" smtClean="0">
                <a:solidFill>
                  <a:prstClr val="black"/>
                </a:solidFill>
                <a:latin typeface="Lucida Sans Unicode"/>
              </a:rPr>
              <a:pPr/>
              <a:t>4/23/19</a:t>
            </a:fld>
            <a:endParaRPr lang="en-US">
              <a:solidFill>
                <a:prstClr val="black"/>
              </a:solidFill>
              <a:latin typeface="Lucida Sans Unicode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  <a:latin typeface="Lucida Sans Unicode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F4281-5B6E-6648-BB93-FE79CCEFC319}" type="slidenum">
              <a:rPr lang="en-US" smtClean="0">
                <a:solidFill>
                  <a:prstClr val="black"/>
                </a:solidFill>
                <a:latin typeface="Lucida Sans Unicode"/>
              </a:rPr>
              <a:pPr/>
              <a:t>‹#›</a:t>
            </a:fld>
            <a:endParaRPr lang="en-US">
              <a:solidFill>
                <a:prstClr val="black"/>
              </a:solidFill>
              <a:latin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621158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DCBE6-33DD-FA4D-BE9D-543A48D2FFD5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DD5D-CBB9-8143-ACBB-66DDE6CD3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88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DCBE6-33DD-FA4D-BE9D-543A48D2FFD5}" type="datetimeFigureOut">
              <a:rPr lang="en-US" smtClean="0"/>
              <a:t>4/23/19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DD5D-CBB9-8143-ACBB-66DDE6CD3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231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DCBE6-33DD-FA4D-BE9D-543A48D2FFD5}" type="datetimeFigureOut">
              <a:rPr lang="en-US" smtClean="0"/>
              <a:t>4/23/19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DD5D-CBB9-8143-ACBB-66DDE6CD3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114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DCBE6-33DD-FA4D-BE9D-543A48D2FFD5}" type="datetimeFigureOut">
              <a:rPr lang="en-US" smtClean="0"/>
              <a:t>4/23/19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DD5D-CBB9-8143-ACBB-66DDE6CD3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208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DCBE6-33DD-FA4D-BE9D-543A48D2FFD5}" type="datetimeFigureOut">
              <a:rPr lang="en-US" smtClean="0"/>
              <a:t>4/23/19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DD5D-CBB9-8143-ACBB-66DDE6CD3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581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DCBE6-33DD-FA4D-BE9D-543A48D2FFD5}" type="datetimeFigureOut">
              <a:rPr lang="en-US" smtClean="0"/>
              <a:t>4/23/19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DD5D-CBB9-8143-ACBB-66DDE6CD3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838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DCBE6-33DD-FA4D-BE9D-543A48D2FFD5}" type="datetimeFigureOut">
              <a:rPr lang="en-US" smtClean="0"/>
              <a:t>4/23/19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DD5D-CBB9-8143-ACBB-66DDE6CD3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184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DCBE6-33DD-FA4D-BE9D-543A48D2FFD5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3DD5D-CBB9-8143-ACBB-66DDE6CD3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70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  <a:latin typeface="Lucida Sans Unicode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  <a:latin typeface="Lucida Sans Unicode"/>
            </a:endParaRPr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/>
            <a:endParaRPr lang="en-US">
              <a:solidFill>
                <a:prstClr val="white"/>
              </a:solidFill>
              <a:latin typeface="Lucida Sans Unicode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fld id="{AE2518B5-507E-4442-AAB0-96CDDA47BA47}" type="datetime1">
              <a:rPr lang="en-US" smtClean="0">
                <a:solidFill>
                  <a:prstClr val="black"/>
                </a:solidFill>
                <a:latin typeface="Lucida Sans Unicode"/>
              </a:rPr>
              <a:pPr/>
              <a:t>4/23/19</a:t>
            </a:fld>
            <a:endParaRPr lang="en-US">
              <a:solidFill>
                <a:prstClr val="black"/>
              </a:solidFill>
              <a:latin typeface="Lucida Sans Unicode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US">
              <a:solidFill>
                <a:prstClr val="black"/>
              </a:solidFill>
              <a:latin typeface="Lucida Sans Unicode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6A7F4281-5B6E-6648-BB93-FE79CCEFC319}" type="slidenum">
              <a:rPr lang="en-US" smtClean="0">
                <a:solidFill>
                  <a:prstClr val="black"/>
                </a:solidFill>
                <a:latin typeface="Lucida Sans Unicode"/>
              </a:rPr>
              <a:pPr/>
              <a:t>‹#›</a:t>
            </a:fld>
            <a:endParaRPr lang="en-US">
              <a:solidFill>
                <a:prstClr val="black"/>
              </a:solidFill>
              <a:latin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2264091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plos.org/ploscompbiol/article?id=10.1371/journal.pcbi.1006112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plos.org/ploscompbiol/article?id=10.1371/journal.pcbi.1006112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L1_11_Local.png"/>
          <p:cNvPicPr>
            <a:picLocks noChangeAspect="1"/>
          </p:cNvPicPr>
          <p:nvPr/>
        </p:nvPicPr>
        <p:blipFill>
          <a:blip r:embed="rId2"/>
          <a:srcRect t="-12455" b="-12455"/>
          <a:stretch>
            <a:fillRect/>
          </a:stretch>
        </p:blipFill>
        <p:spPr>
          <a:xfrm>
            <a:off x="813095" y="2537939"/>
            <a:ext cx="2206781" cy="23537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01491"/>
            <a:ext cx="7772400" cy="1829761"/>
          </a:xfrm>
        </p:spPr>
        <p:txBody>
          <a:bodyPr>
            <a:normAutofit/>
          </a:bodyPr>
          <a:lstStyle/>
          <a:p>
            <a:r>
              <a:rPr lang="en-US" dirty="0"/>
              <a:t>RosettaAntibodyDesign (</a:t>
            </a:r>
            <a:r>
              <a:rPr lang="en-US" i="1" dirty="0" err="1"/>
              <a:t>RAbD</a:t>
            </a:r>
            <a:r>
              <a:rPr lang="en-US" dirty="0"/>
              <a:t>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36633"/>
            <a:ext cx="7772400" cy="1429596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  <a:p>
            <a:r>
              <a:rPr lang="en-US" dirty="0"/>
              <a:t>Jared Adolf-Bryfogle, PhD</a:t>
            </a:r>
          </a:p>
          <a:p>
            <a:endParaRPr lang="en-US" dirty="0"/>
          </a:p>
          <a:p>
            <a:r>
              <a:rPr lang="en-US" dirty="0"/>
              <a:t>PhD Advisor: </a:t>
            </a:r>
            <a:r>
              <a:rPr lang="en-US" b="1" dirty="0"/>
              <a:t>Dr. Roland </a:t>
            </a:r>
            <a:r>
              <a:rPr lang="en-US" b="1" dirty="0" err="1"/>
              <a:t>Dunbrack</a:t>
            </a:r>
            <a:endParaRPr lang="en-US" b="1" dirty="0"/>
          </a:p>
          <a:p>
            <a:r>
              <a:rPr lang="en-US" dirty="0"/>
              <a:t>Postdoctoral Advisor:      Dr. William </a:t>
            </a:r>
            <a:r>
              <a:rPr lang="en-US" dirty="0" err="1"/>
              <a:t>Schief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977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4741333" cy="5105739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Structure Optimization</a:t>
            </a:r>
          </a:p>
          <a:p>
            <a:pPr lvl="1"/>
            <a:r>
              <a:rPr lang="en-US"/>
              <a:t>Change/Sample DOF to </a:t>
            </a:r>
            <a:r>
              <a:rPr lang="en-US">
                <a:solidFill>
                  <a:srgbClr val="000000"/>
                </a:solidFill>
              </a:rPr>
              <a:t>minimize total energy of system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Integrated binding energy optimization instead of total energy</a:t>
            </a:r>
          </a:p>
          <a:p>
            <a:pPr lvl="1"/>
            <a:endParaRPr lang="en-US"/>
          </a:p>
          <a:p>
            <a:r>
              <a:rPr lang="en-US"/>
              <a:t>Constraints</a:t>
            </a:r>
            <a:endParaRPr lang="en-US" i="1"/>
          </a:p>
          <a:p>
            <a:pPr lvl="1"/>
            <a:r>
              <a:rPr lang="en-US"/>
              <a:t>Dihedral constraints</a:t>
            </a:r>
          </a:p>
          <a:p>
            <a:pPr lvl="2"/>
            <a:r>
              <a:rPr lang="en-US"/>
              <a:t>Circular Harmonic</a:t>
            </a:r>
          </a:p>
          <a:p>
            <a:pPr lvl="2"/>
            <a:r>
              <a:rPr lang="en-US">
                <a:solidFill>
                  <a:srgbClr val="000000"/>
                </a:solidFill>
              </a:rPr>
              <a:t>CDR Cluster based</a:t>
            </a:r>
          </a:p>
          <a:p>
            <a:pPr lvl="2"/>
            <a:endParaRPr lang="en-US"/>
          </a:p>
          <a:p>
            <a:pPr lvl="1"/>
            <a:r>
              <a:rPr lang="en-US"/>
              <a:t>Epitope/Paratope constraints</a:t>
            </a:r>
          </a:p>
          <a:p>
            <a:pPr lvl="2"/>
            <a:r>
              <a:rPr lang="en-US"/>
              <a:t>Site Constraints</a:t>
            </a:r>
          </a:p>
          <a:p>
            <a:pPr lvl="2"/>
            <a:endParaRPr lang="en-US"/>
          </a:p>
          <a:p>
            <a:r>
              <a:rPr lang="en-US"/>
              <a:t>Lambda/Kappa specific design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/>
              <a:t>Antibody Designer:</a:t>
            </a:r>
            <a:br>
              <a:rPr lang="en-US"/>
            </a:br>
            <a:r>
              <a:rPr lang="en-US"/>
              <a:t>	Overview</a:t>
            </a:r>
            <a:endParaRPr lang="en-US" dirty="0"/>
          </a:p>
        </p:txBody>
      </p:sp>
      <p:pic>
        <p:nvPicPr>
          <p:cNvPr id="4" name="Picture 3" descr="2j88_example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941" y="1753475"/>
            <a:ext cx="3430189" cy="24290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1245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2300" y="2158661"/>
            <a:ext cx="4559300" cy="4411472"/>
          </a:xfrm>
        </p:spPr>
        <p:txBody>
          <a:bodyPr>
            <a:normAutofit/>
          </a:bodyPr>
          <a:lstStyle/>
          <a:p>
            <a:r>
              <a:rPr lang="en-US" dirty="0"/>
              <a:t>Allows Tailored Design</a:t>
            </a:r>
          </a:p>
          <a:p>
            <a:pPr lvl="1"/>
            <a:r>
              <a:rPr lang="en-US" dirty="0"/>
              <a:t>Strategy-based Design</a:t>
            </a:r>
          </a:p>
          <a:p>
            <a:pPr lvl="1"/>
            <a:r>
              <a:rPr lang="en-US" dirty="0"/>
              <a:t>Redesigns, </a:t>
            </a:r>
            <a:r>
              <a:rPr lang="en-US" i="1" dirty="0"/>
              <a:t>de novo </a:t>
            </a:r>
            <a:r>
              <a:rPr lang="en-US" dirty="0"/>
              <a:t>design, etc.</a:t>
            </a:r>
          </a:p>
          <a:p>
            <a:pPr lvl="1"/>
            <a:endParaRPr lang="en-US" dirty="0"/>
          </a:p>
          <a:p>
            <a:r>
              <a:rPr lang="en-US" dirty="0"/>
              <a:t>Simple Syntax</a:t>
            </a:r>
          </a:p>
          <a:p>
            <a:pPr lvl="1"/>
            <a:r>
              <a:rPr lang="en-US" dirty="0">
                <a:solidFill>
                  <a:srgbClr val="3366FF"/>
                </a:solidFill>
              </a:rPr>
              <a:t>CDR-Level Control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Antibody Designer:</a:t>
            </a:r>
            <a:br>
              <a:rPr lang="en-US" dirty="0"/>
            </a:br>
            <a:r>
              <a:rPr lang="en-US" dirty="0"/>
              <a:t>	Optional CDR File Overview</a:t>
            </a:r>
          </a:p>
        </p:txBody>
      </p:sp>
      <p:pic>
        <p:nvPicPr>
          <p:cNvPr id="5" name="Picture 4" descr="2j88_example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941" y="1753475"/>
            <a:ext cx="3430189" cy="24290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2986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Antibody Designer:</a:t>
            </a:r>
            <a:br>
              <a:rPr lang="en-US" dirty="0"/>
            </a:br>
            <a:r>
              <a:rPr lang="en-US" dirty="0"/>
              <a:t>	CDR Instruction File Example</a:t>
            </a:r>
          </a:p>
        </p:txBody>
      </p:sp>
      <p:sp>
        <p:nvSpPr>
          <p:cNvPr id="4" name="Text Box 137"/>
          <p:cNvSpPr txBox="1"/>
          <p:nvPr/>
        </p:nvSpPr>
        <p:spPr>
          <a:xfrm>
            <a:off x="4419600" y="1909233"/>
            <a:ext cx="4267200" cy="298579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Courier"/>
                <a:ea typeface="ＭＳ 明朝"/>
                <a:cs typeface="Times New Roman"/>
              </a:rPr>
              <a:t> </a:t>
            </a:r>
            <a:endParaRPr lang="en-US" sz="1500" dirty="0">
              <a:effectLst/>
              <a:ea typeface="ＭＳ 明朝"/>
              <a:cs typeface="Times New Roman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Courier"/>
                <a:ea typeface="ＭＳ 明朝"/>
                <a:cs typeface="Times New Roman"/>
              </a:rPr>
              <a:t>ALL </a:t>
            </a:r>
            <a:r>
              <a:rPr lang="en-US" sz="1500" dirty="0" err="1">
                <a:effectLst/>
                <a:latin typeface="Courier"/>
                <a:ea typeface="ＭＳ 明朝"/>
                <a:cs typeface="Times New Roman"/>
              </a:rPr>
              <a:t>GraftDesign</a:t>
            </a:r>
            <a:r>
              <a:rPr lang="en-US" sz="1500" dirty="0">
                <a:effectLst/>
                <a:latin typeface="Courier"/>
                <a:ea typeface="ＭＳ 明朝"/>
                <a:cs typeface="Times New Roman"/>
              </a:rPr>
              <a:t> ALLOW</a:t>
            </a:r>
            <a:endParaRPr lang="en-US" sz="1500" dirty="0">
              <a:effectLst/>
              <a:ea typeface="ＭＳ 明朝"/>
              <a:cs typeface="Times New Roman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Courier"/>
                <a:ea typeface="ＭＳ 明朝"/>
                <a:cs typeface="Times New Roman"/>
              </a:rPr>
              <a:t>ALL </a:t>
            </a:r>
            <a:r>
              <a:rPr lang="en-US" sz="1500" dirty="0" err="1">
                <a:effectLst/>
                <a:latin typeface="Courier"/>
                <a:ea typeface="ＭＳ 明朝"/>
                <a:cs typeface="Times New Roman"/>
              </a:rPr>
              <a:t>SeqDesign</a:t>
            </a:r>
            <a:r>
              <a:rPr lang="en-US" sz="1500" dirty="0">
                <a:effectLst/>
                <a:latin typeface="Courier"/>
                <a:ea typeface="ＭＳ 明朝"/>
                <a:cs typeface="Times New Roman"/>
              </a:rPr>
              <a:t> ALLOW</a:t>
            </a:r>
            <a:endParaRPr lang="en-US" sz="1500" dirty="0">
              <a:effectLst/>
              <a:ea typeface="ＭＳ 明朝"/>
              <a:cs typeface="Times New Roman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Courier"/>
                <a:ea typeface="ＭＳ 明朝"/>
                <a:cs typeface="Times New Roman"/>
              </a:rPr>
              <a:t>   </a:t>
            </a:r>
            <a:endParaRPr lang="en-US" sz="1500" dirty="0">
              <a:effectLst/>
              <a:ea typeface="ＭＳ 明朝"/>
              <a:cs typeface="Times New Roman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Courier"/>
                <a:ea typeface="ＭＳ 明朝"/>
                <a:cs typeface="Times New Roman"/>
              </a:rPr>
              <a:t>  </a:t>
            </a:r>
            <a:endParaRPr lang="en-US" sz="1500" dirty="0">
              <a:effectLst/>
              <a:ea typeface="ＭＳ 明朝"/>
              <a:cs typeface="Times New Roman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Courier"/>
                <a:ea typeface="ＭＳ 明朝"/>
                <a:cs typeface="Times New Roman"/>
              </a:rPr>
              <a:t>ALL </a:t>
            </a:r>
            <a:r>
              <a:rPr lang="en-US" sz="1500" dirty="0" err="1">
                <a:effectLst/>
                <a:latin typeface="Courier"/>
                <a:ea typeface="ＭＳ 明朝"/>
                <a:cs typeface="Times New Roman"/>
              </a:rPr>
              <a:t>CDRSet</a:t>
            </a:r>
            <a:r>
              <a:rPr lang="en-US" sz="1500" dirty="0">
                <a:effectLst/>
                <a:latin typeface="Courier"/>
                <a:ea typeface="ＭＳ 明朝"/>
                <a:cs typeface="Times New Roman"/>
              </a:rPr>
              <a:t> EXCLUDE PDBIDs 1N8Z 3BEI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500" dirty="0">
              <a:effectLst/>
              <a:ea typeface="ＭＳ 明朝"/>
              <a:cs typeface="Times New Roman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latin typeface="Courier"/>
                <a:ea typeface="ＭＳ 明朝"/>
                <a:cs typeface="Times New Roman"/>
              </a:rPr>
              <a:t>L1</a:t>
            </a:r>
            <a:r>
              <a:rPr lang="en-US" sz="1500" dirty="0">
                <a:effectLst/>
                <a:latin typeface="Courier"/>
                <a:ea typeface="ＭＳ 明朝"/>
                <a:cs typeface="Times New Roman"/>
              </a:rPr>
              <a:t> </a:t>
            </a:r>
            <a:r>
              <a:rPr lang="en-US" sz="1500" dirty="0" err="1">
                <a:effectLst/>
                <a:latin typeface="Courier"/>
                <a:ea typeface="ＭＳ 明朝"/>
                <a:cs typeface="Times New Roman"/>
              </a:rPr>
              <a:t>CDRSet</a:t>
            </a:r>
            <a:r>
              <a:rPr lang="en-US" sz="1500" dirty="0">
                <a:effectLst/>
                <a:latin typeface="Courier"/>
                <a:ea typeface="ＭＳ 明朝"/>
                <a:cs typeface="Times New Roman"/>
              </a:rPr>
              <a:t> EXCLUDE Clusters L1-11-</a:t>
            </a:r>
            <a:r>
              <a:rPr lang="en-US" sz="1500" dirty="0">
                <a:latin typeface="Courier"/>
                <a:ea typeface="ＭＳ 明朝"/>
                <a:cs typeface="Times New Roman"/>
              </a:rPr>
              <a:t>1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latin typeface="Courier"/>
                <a:ea typeface="ＭＳ 明朝"/>
                <a:cs typeface="Times New Roman"/>
              </a:rPr>
              <a:t>L2 </a:t>
            </a:r>
            <a:r>
              <a:rPr lang="en-US" sz="1500" dirty="0" err="1">
                <a:latin typeface="Courier"/>
                <a:ea typeface="ＭＳ 明朝"/>
                <a:cs typeface="Times New Roman"/>
              </a:rPr>
              <a:t>CDRSet</a:t>
            </a:r>
            <a:r>
              <a:rPr lang="en-US" sz="1500" dirty="0">
                <a:latin typeface="Courier"/>
                <a:ea typeface="ＭＳ 明朝"/>
                <a:cs typeface="Times New Roman"/>
              </a:rPr>
              <a:t> INCLUDEONLY CLUSTER L2-8-1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500" dirty="0">
              <a:latin typeface="Courier"/>
              <a:ea typeface="ＭＳ 明朝"/>
              <a:cs typeface="Times New Roman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Courier"/>
                <a:ea typeface="ＭＳ 明朝"/>
                <a:cs typeface="Times New Roman"/>
              </a:rPr>
              <a:t>L3 </a:t>
            </a:r>
            <a:r>
              <a:rPr lang="en-US" sz="1500" dirty="0" err="1">
                <a:effectLst/>
                <a:latin typeface="Courier"/>
                <a:ea typeface="ＭＳ 明朝"/>
                <a:cs typeface="Times New Roman"/>
              </a:rPr>
              <a:t>CDRSet</a:t>
            </a:r>
            <a:r>
              <a:rPr lang="en-US" sz="1500" dirty="0">
                <a:effectLst/>
                <a:latin typeface="Courier"/>
                <a:ea typeface="ＭＳ 明朝"/>
                <a:cs typeface="Times New Roman"/>
              </a:rPr>
              <a:t> STAY_NATIVE_CLUSTER</a:t>
            </a:r>
            <a:endParaRPr lang="en-US" sz="1500" dirty="0">
              <a:effectLst/>
              <a:ea typeface="ＭＳ 明朝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967335"/>
            <a:ext cx="29342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Column: </a:t>
            </a:r>
            <a:r>
              <a:rPr lang="en-US" i="1" dirty="0"/>
              <a:t>CDR or ALL</a:t>
            </a:r>
          </a:p>
          <a:p>
            <a:endParaRPr lang="en-US" dirty="0"/>
          </a:p>
          <a:p>
            <a:r>
              <a:rPr lang="en-US" dirty="0"/>
              <a:t>Second Column: </a:t>
            </a:r>
            <a:r>
              <a:rPr lang="en-US" i="1" dirty="0"/>
              <a:t>Option Type</a:t>
            </a:r>
          </a:p>
        </p:txBody>
      </p:sp>
      <p:sp>
        <p:nvSpPr>
          <p:cNvPr id="2" name="Rectangle 1"/>
          <p:cNvSpPr/>
          <p:nvPr/>
        </p:nvSpPr>
        <p:spPr>
          <a:xfrm>
            <a:off x="5484833" y="5692919"/>
            <a:ext cx="2364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Capitalization Ignored</a:t>
            </a:r>
          </a:p>
        </p:txBody>
      </p:sp>
    </p:spTree>
    <p:extLst>
      <p:ext uri="{BB962C8B-B14F-4D97-AF65-F5344CB8AC3E}">
        <p14:creationId xmlns:p14="http://schemas.microsoft.com/office/powerpoint/2010/main" val="461084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Command-Line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effectLst/>
                <a:latin typeface="Courier New" panose="02070309020205020404" pitchFamily="49" charset="0"/>
                <a:ea typeface="ＭＳ 明朝"/>
                <a:cs typeface="Courier New" panose="02070309020205020404" pitchFamily="49" charset="0"/>
              </a:rPr>
              <a:t>antibody_designer.default.linuxclangrelease –s </a:t>
            </a:r>
            <a:r>
              <a:rPr lang="en-US" sz="1800" i="1" dirty="0" err="1">
                <a:effectLst/>
                <a:latin typeface="Courier New" panose="02070309020205020404" pitchFamily="49" charset="0"/>
                <a:ea typeface="ＭＳ 明朝"/>
                <a:cs typeface="Courier New" panose="02070309020205020404" pitchFamily="49" charset="0"/>
              </a:rPr>
              <a:t>my_ab.pdb</a:t>
            </a:r>
            <a:r>
              <a:rPr lang="en-US" sz="1800" i="1" dirty="0">
                <a:effectLst/>
                <a:latin typeface="Courier New" panose="02070309020205020404" pitchFamily="49" charset="0"/>
                <a:ea typeface="ＭＳ 明朝"/>
                <a:cs typeface="Courier New" panose="02070309020205020404" pitchFamily="49" charset="0"/>
              </a:rPr>
              <a:t> ‑</a:t>
            </a:r>
            <a:r>
              <a:rPr lang="en-US" sz="1800" i="1" dirty="0" err="1">
                <a:effectLst/>
                <a:latin typeface="Courier New" panose="02070309020205020404" pitchFamily="49" charset="0"/>
                <a:ea typeface="ＭＳ 明朝"/>
                <a:cs typeface="Courier New" panose="02070309020205020404" pitchFamily="49" charset="0"/>
              </a:rPr>
              <a:t>nstruct</a:t>
            </a:r>
            <a:r>
              <a:rPr lang="en-US" sz="1800" i="1" dirty="0">
                <a:effectLst/>
                <a:latin typeface="Courier New" panose="02070309020205020404" pitchFamily="49" charset="0"/>
                <a:ea typeface="ＭＳ 明朝"/>
                <a:cs typeface="Courier New" panose="02070309020205020404" pitchFamily="49" charset="0"/>
              </a:rPr>
              <a:t> 500 ‑</a:t>
            </a:r>
            <a:r>
              <a:rPr lang="en-US" sz="1800" i="1" dirty="0" err="1">
                <a:effectLst/>
                <a:latin typeface="Courier New" panose="02070309020205020404" pitchFamily="49" charset="0"/>
                <a:ea typeface="ＭＳ 明朝"/>
                <a:cs typeface="Courier New" panose="02070309020205020404" pitchFamily="49" charset="0"/>
              </a:rPr>
              <a:t>seq_design_cdrs</a:t>
            </a:r>
            <a:r>
              <a:rPr lang="en-US" sz="1800" i="1" dirty="0">
                <a:effectLst/>
                <a:latin typeface="Courier New" panose="02070309020205020404" pitchFamily="49" charset="0"/>
                <a:ea typeface="ＭＳ 明朝"/>
                <a:cs typeface="Courier New" panose="02070309020205020404" pitchFamily="49" charset="0"/>
              </a:rPr>
              <a:t>  L1 L2 L3 ‑</a:t>
            </a:r>
            <a:r>
              <a:rPr lang="en-US" sz="1800" i="1" dirty="0" err="1">
                <a:effectLst/>
                <a:latin typeface="Courier New" panose="02070309020205020404" pitchFamily="49" charset="0"/>
                <a:ea typeface="ＭＳ 明朝"/>
                <a:cs typeface="Courier New" panose="02070309020205020404" pitchFamily="49" charset="0"/>
              </a:rPr>
              <a:t>light_chain</a:t>
            </a:r>
            <a:r>
              <a:rPr lang="en-US" sz="1800" i="1" dirty="0">
                <a:effectLst/>
                <a:latin typeface="Courier New" panose="02070309020205020404" pitchFamily="49" charset="0"/>
                <a:ea typeface="ＭＳ 明朝"/>
                <a:cs typeface="Courier New" panose="02070309020205020404" pitchFamily="49" charset="0"/>
              </a:rPr>
              <a:t> lambda –</a:t>
            </a:r>
            <a:r>
              <a:rPr lang="en-US" sz="1800" i="1" dirty="0" err="1">
                <a:effectLst/>
                <a:latin typeface="Courier New" panose="02070309020205020404" pitchFamily="49" charset="0"/>
                <a:ea typeface="ＭＳ 明朝"/>
                <a:cs typeface="Courier New" panose="02070309020205020404" pitchFamily="49" charset="0"/>
              </a:rPr>
              <a:t>optimize_dG</a:t>
            </a:r>
            <a:endParaRPr lang="en-US" sz="1800" dirty="0">
              <a:effectLst/>
              <a:latin typeface="Courier New" panose="02070309020205020404" pitchFamily="49" charset="0"/>
              <a:ea typeface="ＭＳ 明朝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91896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Top Decoy Examples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74593" y="5723106"/>
            <a:ext cx="739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2dqc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09840" y="5723106"/>
            <a:ext cx="69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2j88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57200" y="1913466"/>
            <a:ext cx="3826933" cy="3556000"/>
            <a:chOff x="270937" y="1913466"/>
            <a:chExt cx="3826933" cy="3556000"/>
          </a:xfrm>
        </p:grpSpPr>
        <p:pic>
          <p:nvPicPr>
            <p:cNvPr id="5" name="Picture 4" descr="2j88_top_decoys_with_surface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27" r="18938" b="7971"/>
            <a:stretch/>
          </p:blipFill>
          <p:spPr>
            <a:xfrm>
              <a:off x="270937" y="1913466"/>
              <a:ext cx="3826933" cy="3556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1997213" y="4551052"/>
              <a:ext cx="3640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46093" y="3287863"/>
              <a:ext cx="3640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L1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141974" y="3889410"/>
              <a:ext cx="395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H2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859867" y="1913466"/>
            <a:ext cx="3826933" cy="3556000"/>
            <a:chOff x="5000815" y="1913466"/>
            <a:chExt cx="3784757" cy="3556000"/>
          </a:xfrm>
        </p:grpSpPr>
        <p:pic>
          <p:nvPicPr>
            <p:cNvPr id="11" name="Picture 10" descr="2dqc_top_decoys_with_surface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68" r="8615"/>
            <a:stretch/>
          </p:blipFill>
          <p:spPr>
            <a:xfrm>
              <a:off x="5000815" y="1913466"/>
              <a:ext cx="3784757" cy="3556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7427924" y="4120520"/>
              <a:ext cx="395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H2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036227" y="3947048"/>
              <a:ext cx="3640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L3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000815" y="3472770"/>
              <a:ext cx="3640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6766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Top Decoy H3 Variability</a:t>
            </a:r>
          </a:p>
        </p:txBody>
      </p:sp>
      <p:pic>
        <p:nvPicPr>
          <p:cNvPr id="4" name="Picture 3" descr="2dqc_top_H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"/>
          <a:stretch/>
        </p:blipFill>
        <p:spPr>
          <a:xfrm>
            <a:off x="4842924" y="2184400"/>
            <a:ext cx="4097034" cy="2997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622047" y="5353774"/>
            <a:ext cx="739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2dqc</a:t>
            </a:r>
          </a:p>
        </p:txBody>
      </p:sp>
      <p:pic>
        <p:nvPicPr>
          <p:cNvPr id="6" name="Picture 5" descr="2j88_top_decoys_H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66" y="2184401"/>
            <a:ext cx="4232499" cy="2997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998133" y="5353774"/>
            <a:ext cx="69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2j88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74959" y="4076095"/>
            <a:ext cx="3950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88003" y="3654244"/>
            <a:ext cx="396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02771" y="4440173"/>
            <a:ext cx="3950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37593" y="3613723"/>
            <a:ext cx="396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47424" y="3197241"/>
            <a:ext cx="396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2708" y="3399468"/>
            <a:ext cx="396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H1</a:t>
            </a:r>
          </a:p>
        </p:txBody>
      </p:sp>
    </p:spTree>
    <p:extLst>
      <p:ext uri="{BB962C8B-B14F-4D97-AF65-F5344CB8AC3E}">
        <p14:creationId xmlns:p14="http://schemas.microsoft.com/office/powerpoint/2010/main" val="38936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0075" y="978102"/>
            <a:ext cx="7941325" cy="1062644"/>
          </a:xfrm>
        </p:spPr>
        <p:txBody>
          <a:bodyPr anchor="b">
            <a:normAutofit/>
          </a:bodyPr>
          <a:lstStyle/>
          <a:p>
            <a:pPr algn="l"/>
            <a:r>
              <a:rPr lang="en-US"/>
              <a:t>2J88 Antibody Improvement</a:t>
            </a:r>
          </a:p>
        </p:txBody>
      </p:sp>
      <p:cxnSp>
        <p:nvCxnSpPr>
          <p:cNvPr id="17" name="Straight Connector 8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718" y="2265037"/>
            <a:ext cx="7593759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2j88_native_full_sticks_lin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17" y="2811104"/>
            <a:ext cx="2524860" cy="252486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16515" y="2682433"/>
            <a:ext cx="4711627" cy="3215749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100" dirty="0"/>
              <a:t>Antibody binds to Bee Hyaluronidase</a:t>
            </a:r>
          </a:p>
          <a:p>
            <a:pPr lvl="1">
              <a:lnSpc>
                <a:spcPct val="90000"/>
              </a:lnSpc>
            </a:pPr>
            <a:r>
              <a:rPr lang="en-US" sz="2100" dirty="0"/>
              <a:t>Major allergen of Bee Venom</a:t>
            </a:r>
          </a:p>
          <a:p>
            <a:pPr lvl="1">
              <a:lnSpc>
                <a:spcPct val="90000"/>
              </a:lnSpc>
            </a:pPr>
            <a:endParaRPr lang="en-US" sz="2100" dirty="0"/>
          </a:p>
          <a:p>
            <a:pPr>
              <a:lnSpc>
                <a:spcPct val="90000"/>
              </a:lnSpc>
            </a:pPr>
            <a:r>
              <a:rPr lang="en-US" sz="2100" dirty="0"/>
              <a:t>Binds at 15.6 </a:t>
            </a:r>
            <a:r>
              <a:rPr lang="en-US" sz="2100" dirty="0" err="1"/>
              <a:t>nM</a:t>
            </a:r>
            <a:endParaRPr lang="en-US" sz="2100" dirty="0"/>
          </a:p>
          <a:p>
            <a:pPr lvl="1">
              <a:lnSpc>
                <a:spcPct val="90000"/>
              </a:lnSpc>
            </a:pPr>
            <a:r>
              <a:rPr lang="en-US" sz="1700" dirty="0"/>
              <a:t>Top design binds 2.5 </a:t>
            </a:r>
            <a:r>
              <a:rPr lang="en-US" sz="1700" dirty="0" err="1"/>
              <a:t>nM</a:t>
            </a:r>
            <a:endParaRPr lang="en-US" sz="1700" dirty="0"/>
          </a:p>
          <a:p>
            <a:pPr>
              <a:lnSpc>
                <a:spcPct val="90000"/>
              </a:lnSpc>
            </a:pPr>
            <a:endParaRPr lang="en-US" sz="2100" dirty="0"/>
          </a:p>
          <a:p>
            <a:pPr>
              <a:lnSpc>
                <a:spcPct val="90000"/>
              </a:lnSpc>
            </a:pPr>
            <a:r>
              <a:rPr lang="en-US" sz="2100" dirty="0"/>
              <a:t>Designed L1/L4 (DE framework)</a:t>
            </a:r>
          </a:p>
          <a:p>
            <a:pPr>
              <a:lnSpc>
                <a:spcPct val="90000"/>
              </a:lnSpc>
            </a:pPr>
            <a:r>
              <a:rPr lang="en-US" sz="2100" dirty="0"/>
              <a:t>Designed H2</a:t>
            </a:r>
          </a:p>
          <a:p>
            <a:pPr>
              <a:lnSpc>
                <a:spcPct val="90000"/>
              </a:lnSpc>
            </a:pPr>
            <a:endParaRPr lang="en-US" sz="2100" dirty="0"/>
          </a:p>
          <a:p>
            <a:pPr>
              <a:lnSpc>
                <a:spcPct val="90000"/>
              </a:lnSpc>
            </a:pPr>
            <a:r>
              <a:rPr lang="en-US" sz="2100" dirty="0"/>
              <a:t>Dock/No Dock, only CDRs with profiles</a:t>
            </a:r>
          </a:p>
        </p:txBody>
      </p:sp>
    </p:spTree>
    <p:extLst>
      <p:ext uri="{BB962C8B-B14F-4D97-AF65-F5344CB8AC3E}">
        <p14:creationId xmlns:p14="http://schemas.microsoft.com/office/powerpoint/2010/main" val="2062033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F6115585-1BFE-DB43-A4F7-E3D28CEDB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147" y="762000"/>
            <a:ext cx="5535706" cy="484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9" name="Rectangle 3">
            <a:extLst>
              <a:ext uri="{FF2B5EF4-FFF2-40B4-BE49-F238E27FC236}">
                <a16:creationId xmlns:a16="http://schemas.microsoft.com/office/drawing/2014/main" id="{EE2F6580-27A3-544D-B6DB-CD971B0B9B9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48235" y="246530"/>
            <a:ext cx="8258735" cy="309637"/>
          </a:xfrm>
          <a:noFill/>
          <a:ln/>
        </p:spPr>
        <p:txBody>
          <a:bodyPr>
            <a:spAutoFit/>
          </a:bodyPr>
          <a:lstStyle/>
          <a:p>
            <a:pPr marL="0" indent="0" algn="ctr">
              <a:spcBef>
                <a:spcPct val="0"/>
              </a:spcBef>
              <a:buNone/>
            </a:pPr>
            <a:r>
              <a:rPr lang="en-US" altLang="en-US" sz="1412" b="1">
                <a:solidFill>
                  <a:schemeClr val="tx2"/>
                </a:solidFill>
              </a:rPr>
              <a:t>Fig 8. Designed antibodies against bee hyaluronidase.</a:t>
            </a:r>
          </a:p>
        </p:txBody>
      </p:sp>
      <p:sp>
        <p:nvSpPr>
          <p:cNvPr id="4100" name="Text Box 4">
            <a:extLst>
              <a:ext uri="{FF2B5EF4-FFF2-40B4-BE49-F238E27FC236}">
                <a16:creationId xmlns:a16="http://schemas.microsoft.com/office/drawing/2014/main" id="{D77EB0F0-6CDC-8642-B028-6EABD6503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676" y="5748618"/>
            <a:ext cx="8101853" cy="58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en-US" sz="1059"/>
              <a:t>Adolf-Bryfogle J, Kalyuzhniy O, Kubitz M, Weitzner BD, Hu X, et al. (2018) RosettaAntibodyDesign (RAbD): A general framework for computational antibody design. PLOS Computational Biology 14(4): e1006112. https://doi.org/10.1371/journal.pcbi.1006112</a:t>
            </a:r>
          </a:p>
          <a:p>
            <a:pPr eaLnBrk="1" hangingPunct="1"/>
            <a:r>
              <a:rPr lang="en-US" altLang="en-US" sz="1059">
                <a:hlinkClick r:id="rId3"/>
              </a:rPr>
              <a:t>https://journals.plos.org/ploscompbiol/article?id=10.1371/journal.pcbi.1006112</a:t>
            </a:r>
            <a:endParaRPr lang="en-US" altLang="en-US" sz="1059"/>
          </a:p>
        </p:txBody>
      </p:sp>
      <p:pic>
        <p:nvPicPr>
          <p:cNvPr id="4101" name="Picture 5">
            <a:extLst>
              <a:ext uri="{FF2B5EF4-FFF2-40B4-BE49-F238E27FC236}">
                <a16:creationId xmlns:a16="http://schemas.microsoft.com/office/drawing/2014/main" id="{74C008E9-76C8-164D-87A7-8FF600868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559" y="6342530"/>
            <a:ext cx="3316941" cy="45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677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0075" y="978102"/>
            <a:ext cx="7941325" cy="1062644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CH103 Antibody Improvement</a:t>
            </a:r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718" y="2265037"/>
            <a:ext cx="7593759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h103_native_fu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17" y="2811104"/>
            <a:ext cx="2524860" cy="252486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16515" y="2682433"/>
            <a:ext cx="4711627" cy="3215749"/>
          </a:xfrm>
        </p:spPr>
        <p:txBody>
          <a:bodyPr>
            <a:normAutofit/>
          </a:bodyPr>
          <a:lstStyle/>
          <a:p>
            <a:r>
              <a:rPr lang="en-US" sz="2100"/>
              <a:t>Antibody binds to CD4 GP120 binding site</a:t>
            </a:r>
          </a:p>
          <a:p>
            <a:r>
              <a:rPr lang="en-US" sz="2100"/>
              <a:t>ZM176 Crystal 4JAN</a:t>
            </a:r>
          </a:p>
          <a:p>
            <a:r>
              <a:rPr lang="en-US" sz="2100"/>
              <a:t>CH103 binds 4JAN at </a:t>
            </a:r>
            <a:r>
              <a:rPr lang="en-US" sz="2100" b="1"/>
              <a:t>2.30 x 10</a:t>
            </a:r>
            <a:r>
              <a:rPr lang="en-US" sz="2100" b="1" baseline="30000"/>
              <a:t>-06</a:t>
            </a:r>
            <a:r>
              <a:rPr lang="en-US" sz="2100" baseline="30000"/>
              <a:t> </a:t>
            </a:r>
            <a:r>
              <a:rPr lang="en-US" sz="2100"/>
              <a:t>M</a:t>
            </a:r>
          </a:p>
          <a:p>
            <a:endParaRPr lang="en-US" sz="2100"/>
          </a:p>
          <a:p>
            <a:r>
              <a:rPr lang="en-US" sz="2100"/>
              <a:t>Designed L1/L3</a:t>
            </a:r>
          </a:p>
          <a:p>
            <a:r>
              <a:rPr lang="en-US" sz="2100"/>
              <a:t>Designed H2</a:t>
            </a:r>
          </a:p>
        </p:txBody>
      </p:sp>
    </p:spTree>
    <p:extLst>
      <p:ext uri="{BB962C8B-B14F-4D97-AF65-F5344CB8AC3E}">
        <p14:creationId xmlns:p14="http://schemas.microsoft.com/office/powerpoint/2010/main" val="1097108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9E1278D4-7D2F-094A-A15C-2C7D2D6D4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83" y="762000"/>
            <a:ext cx="6914029" cy="484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9" name="Rectangle 3">
            <a:extLst>
              <a:ext uri="{FF2B5EF4-FFF2-40B4-BE49-F238E27FC236}">
                <a16:creationId xmlns:a16="http://schemas.microsoft.com/office/drawing/2014/main" id="{6315C0CC-68C2-C847-9DA3-08E83827A7F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48235" y="246530"/>
            <a:ext cx="8258735" cy="309637"/>
          </a:xfrm>
          <a:noFill/>
          <a:ln/>
        </p:spPr>
        <p:txBody>
          <a:bodyPr>
            <a:spAutoFit/>
          </a:bodyPr>
          <a:lstStyle/>
          <a:p>
            <a:pPr marL="0" indent="0" algn="ctr">
              <a:spcBef>
                <a:spcPct val="0"/>
              </a:spcBef>
              <a:buNone/>
            </a:pPr>
            <a:r>
              <a:rPr lang="en-US" altLang="en-US" sz="1412" b="1">
                <a:solidFill>
                  <a:schemeClr val="tx2"/>
                </a:solidFill>
              </a:rPr>
              <a:t>Fig 9. Binding of designed antibodies to HIV gp120.</a:t>
            </a:r>
          </a:p>
        </p:txBody>
      </p:sp>
      <p:sp>
        <p:nvSpPr>
          <p:cNvPr id="4100" name="Text Box 4">
            <a:extLst>
              <a:ext uri="{FF2B5EF4-FFF2-40B4-BE49-F238E27FC236}">
                <a16:creationId xmlns:a16="http://schemas.microsoft.com/office/drawing/2014/main" id="{18E70B01-3978-344A-8B35-F27077F0A9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676" y="5748618"/>
            <a:ext cx="8101853" cy="58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en-US" sz="1059"/>
              <a:t>Adolf-Bryfogle J, Kalyuzhniy O, Kubitz M, Weitzner BD, Hu X, et al. (2018) RosettaAntibodyDesign (RAbD): A general framework for computational antibody design. PLOS Computational Biology 14(4): e1006112. https://doi.org/10.1371/journal.pcbi.1006112</a:t>
            </a:r>
          </a:p>
          <a:p>
            <a:pPr eaLnBrk="1" hangingPunct="1"/>
            <a:r>
              <a:rPr lang="en-US" altLang="en-US" sz="1059">
                <a:hlinkClick r:id="rId3"/>
              </a:rPr>
              <a:t>https://journals.plos.org/ploscompbiol/article?id=10.1371/journal.pcbi.1006112</a:t>
            </a:r>
            <a:endParaRPr lang="en-US" altLang="en-US" sz="1059"/>
          </a:p>
        </p:txBody>
      </p:sp>
      <p:pic>
        <p:nvPicPr>
          <p:cNvPr id="4101" name="Picture 5">
            <a:extLst>
              <a:ext uri="{FF2B5EF4-FFF2-40B4-BE49-F238E27FC236}">
                <a16:creationId xmlns:a16="http://schemas.microsoft.com/office/drawing/2014/main" id="{7EEE6978-A2C4-9445-9FA6-97FCFD2D9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559" y="6342530"/>
            <a:ext cx="3316941" cy="45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534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1329"/>
            <a:ext cx="5638800" cy="5156538"/>
          </a:xfrm>
        </p:spPr>
        <p:txBody>
          <a:bodyPr>
            <a:normAutofit fontScale="85000" lnSpcReduction="20000"/>
          </a:bodyPr>
          <a:lstStyle/>
          <a:p>
            <a:r>
              <a:rPr lang="en-US" i="1" dirty="0"/>
              <a:t>Two protein chains</a:t>
            </a:r>
          </a:p>
          <a:p>
            <a:pPr lvl="1"/>
            <a:r>
              <a:rPr lang="en-US" b="1" dirty="0"/>
              <a:t>Light (L) </a:t>
            </a:r>
            <a:r>
              <a:rPr lang="en-US" dirty="0"/>
              <a:t>and </a:t>
            </a:r>
            <a:r>
              <a:rPr lang="en-US" b="1" dirty="0"/>
              <a:t>Heavy (H)</a:t>
            </a:r>
          </a:p>
          <a:p>
            <a:pPr lvl="1"/>
            <a:r>
              <a:rPr lang="en-US" dirty="0"/>
              <a:t>1 Gene locus codes for Heavy chain</a:t>
            </a:r>
          </a:p>
          <a:p>
            <a:pPr lvl="1"/>
            <a:r>
              <a:rPr lang="en-US" dirty="0"/>
              <a:t>2 Gene loci code for Light chain (Lambda/Kappa)</a:t>
            </a:r>
          </a:p>
          <a:p>
            <a:pPr lvl="1"/>
            <a:endParaRPr lang="en-US" dirty="0"/>
          </a:p>
          <a:p>
            <a:r>
              <a:rPr lang="en-US" i="1" dirty="0"/>
              <a:t>6 Complementarity Determining Regions (CDRs)</a:t>
            </a:r>
            <a:endParaRPr lang="en-US" dirty="0"/>
          </a:p>
          <a:p>
            <a:pPr lvl="1"/>
            <a:r>
              <a:rPr lang="en-US" dirty="0">
                <a:solidFill>
                  <a:srgbClr val="3366FF"/>
                </a:solidFill>
              </a:rPr>
              <a:t>Highly variable in length, structure, and sequence</a:t>
            </a:r>
          </a:p>
          <a:p>
            <a:pPr lvl="1"/>
            <a:endParaRPr lang="en-US" dirty="0"/>
          </a:p>
          <a:p>
            <a:r>
              <a:rPr lang="en-US" i="1" dirty="0"/>
              <a:t>Antibody Framework</a:t>
            </a:r>
          </a:p>
          <a:p>
            <a:pPr lvl="1"/>
            <a:r>
              <a:rPr lang="en-US" dirty="0"/>
              <a:t>Highly conserved for each gene locus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Antibody Structure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5791200" y="3795482"/>
            <a:ext cx="3061396" cy="1939814"/>
            <a:chOff x="5979379" y="3975875"/>
            <a:chExt cx="2957882" cy="1739405"/>
          </a:xfrm>
        </p:grpSpPr>
        <p:pic>
          <p:nvPicPr>
            <p:cNvPr id="18" name="Picture 17" descr="1N8Z_Fv_Fc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66" r="31328" b="47377"/>
            <a:stretch/>
          </p:blipFill>
          <p:spPr>
            <a:xfrm>
              <a:off x="6874107" y="4009741"/>
              <a:ext cx="2063154" cy="1705539"/>
            </a:xfrm>
            <a:prstGeom prst="rect">
              <a:avLst/>
            </a:prstGeom>
            <a:ln>
              <a:noFill/>
            </a:ln>
          </p:spPr>
        </p:pic>
        <p:sp>
          <p:nvSpPr>
            <p:cNvPr id="19" name="TextBox 18"/>
            <p:cNvSpPr txBox="1"/>
            <p:nvPr/>
          </p:nvSpPr>
          <p:spPr>
            <a:xfrm>
              <a:off x="6653978" y="3975875"/>
              <a:ext cx="7655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Antigen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464495" y="4624403"/>
              <a:ext cx="5821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CDRs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979379" y="5144701"/>
              <a:ext cx="10105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Framework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171108" y="1270000"/>
            <a:ext cx="1562283" cy="2011610"/>
            <a:chOff x="7408170" y="1253067"/>
            <a:chExt cx="1562283" cy="201161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b="6830"/>
            <a:stretch/>
          </p:blipFill>
          <p:spPr>
            <a:xfrm>
              <a:off x="7408170" y="1253067"/>
              <a:ext cx="1529091" cy="201161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7791723" y="2797032"/>
              <a:ext cx="2977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338248" y="2797032"/>
              <a:ext cx="2977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53423" y="2241265"/>
              <a:ext cx="2667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703733" y="2241265"/>
              <a:ext cx="2667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3348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1) </a:t>
            </a:r>
            <a:r>
              <a:rPr lang="en-US" b="1" i="1" dirty="0"/>
              <a:t>Affinity improvement</a:t>
            </a:r>
            <a:r>
              <a:rPr lang="en-US" b="1" dirty="0"/>
              <a:t>/</a:t>
            </a:r>
            <a:r>
              <a:rPr lang="en-US" b="1" i="1" dirty="0"/>
              <a:t>Library Design </a:t>
            </a:r>
            <a:r>
              <a:rPr lang="en-US" dirty="0"/>
              <a:t>using Sequence Design only</a:t>
            </a:r>
          </a:p>
          <a:p>
            <a:endParaRPr lang="en-US" dirty="0"/>
          </a:p>
          <a:p>
            <a:r>
              <a:rPr lang="en-US" dirty="0"/>
              <a:t>2) </a:t>
            </a:r>
            <a:r>
              <a:rPr lang="en-US" b="1" i="1" dirty="0"/>
              <a:t>Redesign</a:t>
            </a:r>
            <a:r>
              <a:rPr lang="en-US" dirty="0"/>
              <a:t> an antibody using </a:t>
            </a:r>
            <a:r>
              <a:rPr lang="en-US" b="1" dirty="0" err="1"/>
              <a:t>GraftDesign</a:t>
            </a:r>
            <a:r>
              <a:rPr lang="en-US" dirty="0"/>
              <a:t> and </a:t>
            </a:r>
            <a:r>
              <a:rPr lang="en-US" b="1" dirty="0" err="1"/>
              <a:t>SequenceDesign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3) </a:t>
            </a:r>
            <a:r>
              <a:rPr lang="en-US" b="1" i="1" dirty="0"/>
              <a:t>De Novo design </a:t>
            </a:r>
            <a:r>
              <a:rPr lang="en-US" dirty="0"/>
              <a:t>using All-CDR Sequence Design and </a:t>
            </a:r>
            <a:r>
              <a:rPr lang="en-US" dirty="0" err="1"/>
              <a:t>GraftDesign</a:t>
            </a:r>
            <a:r>
              <a:rPr lang="en-US" dirty="0"/>
              <a:t> of various lengths and clusters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4) </a:t>
            </a:r>
            <a:r>
              <a:rPr lang="en-US" b="1" i="1" dirty="0"/>
              <a:t>Custom protocol creation using </a:t>
            </a:r>
            <a:r>
              <a:rPr lang="en-US" dirty="0" err="1"/>
              <a:t>RAbD</a:t>
            </a:r>
            <a:r>
              <a:rPr lang="en-US" dirty="0"/>
              <a:t> components in </a:t>
            </a:r>
            <a:r>
              <a:rPr lang="en-US" dirty="0" err="1"/>
              <a:t>RosettaScripts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150451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625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Antibody Structure – Full </a:t>
            </a:r>
            <a:r>
              <a:rPr lang="en-US" dirty="0" err="1"/>
              <a:t>IgG</a:t>
            </a:r>
            <a:endParaRPr lang="en-US" dirty="0"/>
          </a:p>
        </p:txBody>
      </p:sp>
      <p:pic>
        <p:nvPicPr>
          <p:cNvPr id="4" name="Picture 3" descr="Hybrid:Users:jadolfbr:Documents:modeling:rosetta:projects:thesis_jared:IgG_labeled_local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151" y="1420675"/>
            <a:ext cx="4717991" cy="36138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0" y="5233854"/>
            <a:ext cx="91439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effectLst/>
              </a:rPr>
              <a:t>X-ray crystal structure of an antibody, full-length </a:t>
            </a:r>
            <a:r>
              <a:rPr lang="en-US" sz="1600" dirty="0" err="1">
                <a:effectLst/>
              </a:rPr>
              <a:t>IgG</a:t>
            </a:r>
            <a:r>
              <a:rPr lang="en-US" sz="1600" dirty="0">
                <a:effectLst/>
              </a:rPr>
              <a:t> (PDB ID 1IGT). </a:t>
            </a:r>
          </a:p>
          <a:p>
            <a:r>
              <a:rPr lang="en-US" sz="1600" dirty="0">
                <a:effectLst/>
              </a:rPr>
              <a:t> </a:t>
            </a:r>
          </a:p>
          <a:p>
            <a:pPr algn="ctr"/>
            <a:r>
              <a:rPr lang="en-US" sz="1600" i="1" dirty="0">
                <a:effectLst/>
              </a:rPr>
              <a:t>Light Chain – Green/Yellow</a:t>
            </a:r>
            <a:endParaRPr lang="en-US" sz="1600" dirty="0">
              <a:effectLst/>
            </a:endParaRPr>
          </a:p>
          <a:p>
            <a:pPr algn="ctr"/>
            <a:r>
              <a:rPr lang="en-US" sz="1600" i="1" dirty="0">
                <a:effectLst/>
              </a:rPr>
              <a:t>Heavy Chain – Red/Blue</a:t>
            </a:r>
            <a:endParaRPr lang="en-US" sz="1600" dirty="0">
              <a:effectLst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7289639" y="1767815"/>
            <a:ext cx="1562283" cy="2011610"/>
            <a:chOff x="7408170" y="1253067"/>
            <a:chExt cx="1562283" cy="201161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b="6830"/>
            <a:stretch/>
          </p:blipFill>
          <p:spPr>
            <a:xfrm>
              <a:off x="7408170" y="1253067"/>
              <a:ext cx="1529091" cy="201161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791723" y="2797032"/>
              <a:ext cx="2977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338248" y="2797032"/>
              <a:ext cx="2977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53423" y="2241265"/>
              <a:ext cx="2667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703733" y="2241265"/>
              <a:ext cx="2667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298697" y="4219991"/>
            <a:ext cx="1467978" cy="700625"/>
            <a:chOff x="7146300" y="4186125"/>
            <a:chExt cx="1467978" cy="700625"/>
          </a:xfrm>
        </p:grpSpPr>
        <p:sp>
          <p:nvSpPr>
            <p:cNvPr id="15" name="TextBox 14"/>
            <p:cNvSpPr txBox="1"/>
            <p:nvPr/>
          </p:nvSpPr>
          <p:spPr>
            <a:xfrm>
              <a:off x="7146300" y="4186125"/>
              <a:ext cx="137730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Fv - Variable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156728" y="4563585"/>
              <a:ext cx="145755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Fc - Constant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0991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Antibody Structure</a:t>
            </a:r>
            <a:br>
              <a:rPr lang="en-US" dirty="0"/>
            </a:br>
            <a:r>
              <a:rPr lang="en-US" i="1" dirty="0"/>
              <a:t>Fv Fragment and CDRs</a:t>
            </a:r>
          </a:p>
        </p:txBody>
      </p:sp>
      <p:pic>
        <p:nvPicPr>
          <p:cNvPr id="5" name="Picture 4" descr="Hybrid:Users:jadolfbr:Documents:modeling:rosetta:projects:thesis_jared:2j88_grouped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711" y="2339383"/>
            <a:ext cx="6370655" cy="29568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1394711" y="5558202"/>
            <a:ext cx="63706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/>
              </a:rPr>
              <a:t>X-ray crystal structure of an antibody, Fv (PDB ID 2J88). </a:t>
            </a:r>
          </a:p>
          <a:p>
            <a:r>
              <a:rPr lang="en-US" dirty="0">
                <a:effectLst/>
              </a:rPr>
              <a:t>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00745" y="4413460"/>
            <a:ext cx="3950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85662" y="2859213"/>
            <a:ext cx="3950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1953" y="4201464"/>
            <a:ext cx="3950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93968" y="4129116"/>
            <a:ext cx="364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56930" y="2878022"/>
            <a:ext cx="364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93159" y="2746033"/>
            <a:ext cx="364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414" y="3638971"/>
            <a:ext cx="12574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Heavy Chain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64446" y="3651116"/>
            <a:ext cx="1177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Light Chain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50092" y="5015244"/>
            <a:ext cx="10105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Framework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675440" y="5011299"/>
            <a:ext cx="10105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Framework</a:t>
            </a:r>
          </a:p>
        </p:txBody>
      </p:sp>
    </p:spTree>
    <p:extLst>
      <p:ext uri="{BB962C8B-B14F-4D97-AF65-F5344CB8AC3E}">
        <p14:creationId xmlns:p14="http://schemas.microsoft.com/office/powerpoint/2010/main" val="4242377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19150" y="1651119"/>
            <a:ext cx="4697350" cy="4935948"/>
          </a:xfrm>
        </p:spPr>
        <p:txBody>
          <a:bodyPr>
            <a:normAutofit fontScale="92500"/>
          </a:bodyPr>
          <a:lstStyle/>
          <a:p>
            <a:r>
              <a:rPr lang="en-US" dirty="0"/>
              <a:t>Identifies from Sequence:</a:t>
            </a:r>
          </a:p>
          <a:p>
            <a:pPr lvl="1"/>
            <a:r>
              <a:rPr lang="en-US" dirty="0"/>
              <a:t>Antibody chains</a:t>
            </a:r>
          </a:p>
          <a:p>
            <a:pPr lvl="1"/>
            <a:r>
              <a:rPr lang="en-US" dirty="0"/>
              <a:t>Antibody gene</a:t>
            </a:r>
          </a:p>
          <a:p>
            <a:pPr lvl="1"/>
            <a:r>
              <a:rPr lang="en-US" dirty="0"/>
              <a:t>Germline</a:t>
            </a:r>
          </a:p>
          <a:p>
            <a:pPr lvl="1"/>
            <a:r>
              <a:rPr lang="en-US" dirty="0"/>
              <a:t>CDR/Framework positions</a:t>
            </a:r>
          </a:p>
          <a:p>
            <a:pPr lvl="1"/>
            <a:endParaRPr lang="en-US" dirty="0"/>
          </a:p>
          <a:p>
            <a:r>
              <a:rPr lang="en-US" dirty="0"/>
              <a:t>Renumbers PDB Structures</a:t>
            </a:r>
          </a:p>
          <a:p>
            <a:pPr lvl="1"/>
            <a:r>
              <a:rPr lang="en-US" b="1" i="1" dirty="0">
                <a:solidFill>
                  <a:srgbClr val="000000"/>
                </a:solidFill>
              </a:rPr>
              <a:t>AHo Numbering Scheme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North/</a:t>
            </a:r>
            <a:r>
              <a:rPr lang="en-US" dirty="0" err="1">
                <a:solidFill>
                  <a:srgbClr val="000000"/>
                </a:solidFill>
              </a:rPr>
              <a:t>Dunbrack</a:t>
            </a:r>
            <a:r>
              <a:rPr lang="en-US" dirty="0">
                <a:solidFill>
                  <a:srgbClr val="000000"/>
                </a:solidFill>
              </a:rPr>
              <a:t> CDR Definitions</a:t>
            </a:r>
          </a:p>
          <a:p>
            <a:pPr lvl="1"/>
            <a:endParaRPr lang="en-US" dirty="0"/>
          </a:p>
          <a:p>
            <a:pPr marL="109728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PyIgClassify:</a:t>
            </a:r>
            <a:br>
              <a:rPr lang="en-US" i="1" dirty="0"/>
            </a:br>
            <a:r>
              <a:rPr lang="en-US" i="1" dirty="0"/>
              <a:t>	</a:t>
            </a:r>
            <a:r>
              <a:rPr lang="en-US" dirty="0"/>
              <a:t>Antibody Identification</a:t>
            </a:r>
          </a:p>
        </p:txBody>
      </p:sp>
      <p:pic>
        <p:nvPicPr>
          <p:cNvPr id="11" name="Picture 10" descr="H3_numberin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2" r="36781"/>
          <a:stretch/>
        </p:blipFill>
        <p:spPr>
          <a:xfrm>
            <a:off x="5549902" y="1798604"/>
            <a:ext cx="2919305" cy="26607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Screen Shot 2016-04-26 at 10.56.3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896" y="5623481"/>
            <a:ext cx="2991800" cy="11076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68833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34877" y="1943925"/>
            <a:ext cx="4321256" cy="2214454"/>
          </a:xfrm>
        </p:spPr>
        <p:txBody>
          <a:bodyPr>
            <a:normAutofit fontScale="55000" lnSpcReduction="20000"/>
          </a:bodyPr>
          <a:lstStyle/>
          <a:p>
            <a:r>
              <a:rPr lang="en-US" dirty="0" err="1"/>
              <a:t>Qifang</a:t>
            </a:r>
            <a:r>
              <a:rPr lang="en-US" dirty="0"/>
              <a:t> </a:t>
            </a:r>
            <a:r>
              <a:rPr lang="en-US" dirty="0" err="1"/>
              <a:t>Xu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3366FF"/>
                </a:solidFill>
              </a:rPr>
              <a:t>Updates Bi-Yearly</a:t>
            </a:r>
          </a:p>
          <a:p>
            <a:pPr lvl="1"/>
            <a:r>
              <a:rPr lang="en-US" dirty="0">
                <a:solidFill>
                  <a:srgbClr val="3366FF"/>
                </a:solidFill>
              </a:rPr>
              <a:t>Includes all Antibodies of the PDB</a:t>
            </a:r>
          </a:p>
          <a:p>
            <a:pPr lvl="1"/>
            <a:endParaRPr lang="en-US" dirty="0"/>
          </a:p>
          <a:p>
            <a:r>
              <a:rPr lang="en-US" dirty="0"/>
              <a:t>Submit</a:t>
            </a:r>
          </a:p>
          <a:p>
            <a:r>
              <a:rPr lang="en-US" dirty="0"/>
              <a:t>Explore</a:t>
            </a:r>
          </a:p>
          <a:p>
            <a:r>
              <a:rPr lang="en-US" dirty="0"/>
              <a:t>Download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PyIgClassify:</a:t>
            </a:r>
            <a:br>
              <a:rPr lang="en-US" i="1" dirty="0"/>
            </a:br>
            <a:r>
              <a:rPr lang="en-US" i="1" dirty="0"/>
              <a:t>	</a:t>
            </a:r>
            <a:r>
              <a:rPr lang="en-US" dirty="0"/>
              <a:t>Server Frontend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65497"/>
            <a:ext cx="3570965" cy="24928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Screen Shot 2013-11-18 at 11.56.23 PM.png"/>
          <p:cNvPicPr>
            <a:picLocks noChangeAspect="1"/>
          </p:cNvPicPr>
          <p:nvPr/>
        </p:nvPicPr>
        <p:blipFill>
          <a:blip r:embed="rId3"/>
          <a:srcRect l="15683" t="7455" r="19551" b="4796"/>
          <a:stretch>
            <a:fillRect/>
          </a:stretch>
        </p:blipFill>
        <p:spPr>
          <a:xfrm>
            <a:off x="836802" y="4376593"/>
            <a:ext cx="2734815" cy="20842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135" y="4522123"/>
            <a:ext cx="4019248" cy="11322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ontent Placeholder 1"/>
          <p:cNvSpPr txBox="1">
            <a:spLocks/>
          </p:cNvSpPr>
          <p:nvPr/>
        </p:nvSpPr>
        <p:spPr>
          <a:xfrm>
            <a:off x="4607018" y="5927466"/>
            <a:ext cx="4249115" cy="48695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buFont typeface="Wingdings 3"/>
              <a:buNone/>
            </a:pPr>
            <a:r>
              <a:rPr lang="en-US" sz="1500" dirty="0"/>
              <a:t>http://dunbrack2.fccc.edu/PyIgClassify/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832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1_13_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4" r="28281"/>
          <a:stretch/>
        </p:blipFill>
        <p:spPr>
          <a:xfrm>
            <a:off x="6355629" y="3543300"/>
            <a:ext cx="1060441" cy="14061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251" y="1450975"/>
            <a:ext cx="3272492" cy="4162426"/>
          </a:xfrm>
        </p:spPr>
        <p:txBody>
          <a:bodyPr>
            <a:normAutofit fontScale="70000" lnSpcReduction="20000"/>
          </a:bodyPr>
          <a:lstStyle/>
          <a:p>
            <a:pPr>
              <a:spcBef>
                <a:spcPts val="324"/>
              </a:spcBef>
              <a:defRPr/>
            </a:pPr>
            <a:r>
              <a:rPr lang="en-US" b="1" dirty="0">
                <a:ea typeface="+mn-ea"/>
              </a:rPr>
              <a:t>Cluster</a:t>
            </a:r>
            <a:r>
              <a:rPr lang="en-US" dirty="0">
                <a:ea typeface="+mn-ea"/>
              </a:rPr>
              <a:t>: </a:t>
            </a:r>
            <a:r>
              <a:rPr lang="en-US" i="1" dirty="0">
                <a:ea typeface="+mn-ea"/>
              </a:rPr>
              <a:t>Group of similar structures</a:t>
            </a:r>
          </a:p>
          <a:p>
            <a:pPr>
              <a:spcBef>
                <a:spcPts val="324"/>
              </a:spcBef>
              <a:defRPr/>
            </a:pPr>
            <a:endParaRPr lang="en-US" i="1" dirty="0">
              <a:ea typeface="+mn-ea"/>
            </a:endParaRPr>
          </a:p>
          <a:p>
            <a:pPr>
              <a:spcBef>
                <a:spcPts val="324"/>
              </a:spcBef>
              <a:defRPr/>
            </a:pPr>
            <a:r>
              <a:rPr lang="en-US" dirty="0">
                <a:ea typeface="+mn-ea"/>
              </a:rPr>
              <a:t>Bioinformatic Analysis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High quality data set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72 Non-H3 clusters</a:t>
            </a:r>
          </a:p>
          <a:p>
            <a:pPr marL="393192" lvl="1" indent="0">
              <a:buNone/>
              <a:defRPr/>
            </a:pPr>
            <a:endParaRPr lang="en-US" dirty="0"/>
          </a:p>
          <a:p>
            <a:pPr lvl="1">
              <a:defRPr/>
            </a:pPr>
            <a:r>
              <a:rPr lang="en-US" dirty="0"/>
              <a:t>Consensus</a:t>
            </a:r>
          </a:p>
          <a:p>
            <a:pPr lvl="2">
              <a:defRPr/>
            </a:pPr>
            <a:r>
              <a:rPr lang="en-US" dirty="0"/>
              <a:t>Sequence</a:t>
            </a:r>
          </a:p>
          <a:p>
            <a:pPr lvl="2">
              <a:defRPr/>
            </a:pPr>
            <a:r>
              <a:rPr lang="en-US" dirty="0"/>
              <a:t>Conformation</a:t>
            </a:r>
            <a:endParaRPr lang="en-US" dirty="0">
              <a:ea typeface="+mn-ea"/>
              <a:cs typeface="+mn-cs"/>
            </a:endParaRPr>
          </a:p>
          <a:p>
            <a:pPr marL="393192" lvl="1" indent="0" eaLnBrk="1" fontAlgn="auto" hangingPunct="1">
              <a:spcBef>
                <a:spcPts val="324"/>
              </a:spcBef>
              <a:spcAft>
                <a:spcPts val="0"/>
              </a:spcAft>
              <a:buNone/>
              <a:defRPr/>
            </a:pPr>
            <a:endParaRPr lang="en-US" dirty="0">
              <a:ea typeface="+mn-ea"/>
            </a:endParaRPr>
          </a:p>
          <a:p>
            <a:pPr>
              <a:spcBef>
                <a:spcPts val="324"/>
              </a:spcBef>
              <a:defRPr/>
            </a:pPr>
            <a:r>
              <a:rPr lang="en-US" dirty="0"/>
              <a:t>Knowledge-Based Antibody Design</a:t>
            </a:r>
            <a:endParaRPr lang="en-US" dirty="0"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CDR Clustering</a:t>
            </a:r>
          </a:p>
        </p:txBody>
      </p:sp>
      <p:pic>
        <p:nvPicPr>
          <p:cNvPr id="18" name="Picture 17" descr="Hybrid:Users:jadolfbr:Documents:modeling:rosetta:projects:PyIgClassify:DBOUT:weblogos:L1-11-1_weblogo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988" y="5106600"/>
            <a:ext cx="1299750" cy="87442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7" name="Group 6"/>
          <p:cNvGrpSpPr/>
          <p:nvPr/>
        </p:nvGrpSpPr>
        <p:grpSpPr>
          <a:xfrm>
            <a:off x="389154" y="6249493"/>
            <a:ext cx="3635809" cy="539782"/>
            <a:chOff x="2611550" y="6064291"/>
            <a:chExt cx="3796025" cy="670640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 bwMode="auto">
            <a:xfrm>
              <a:off x="2727305" y="6195149"/>
              <a:ext cx="3520056" cy="416034"/>
              <a:chOff x="4259927" y="6258519"/>
              <a:chExt cx="4673762" cy="479790"/>
            </a:xfrm>
          </p:grpSpPr>
          <p:pic>
            <p:nvPicPr>
              <p:cNvPr id="19464" name="Picture 5" descr="ClusteringTitle.png"/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4717767" y="6258519"/>
                <a:ext cx="4215922" cy="4797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465" name="TextBox 6"/>
              <p:cNvSpPr txBox="1">
                <a:spLocks noChangeArrowheads="1"/>
              </p:cNvSpPr>
              <p:nvPr/>
            </p:nvSpPr>
            <p:spPr bwMode="auto">
              <a:xfrm>
                <a:off x="4259927" y="6336071"/>
                <a:ext cx="457840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 i="1">
                    <a:latin typeface="Gill Sans MT" charset="0"/>
                  </a:rPr>
                  <a:t>JMB</a:t>
                </a:r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2611550" y="6064291"/>
              <a:ext cx="3796025" cy="6706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 descr="L1_13_2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0" r="26828" b="5762"/>
          <a:stretch/>
        </p:blipFill>
        <p:spPr>
          <a:xfrm>
            <a:off x="7797800" y="3543300"/>
            <a:ext cx="1066799" cy="13952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 descr="L1_variability_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3" r="27183"/>
          <a:stretch/>
        </p:blipFill>
        <p:spPr>
          <a:xfrm>
            <a:off x="5367451" y="1304342"/>
            <a:ext cx="1736498" cy="175635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6184900" y="2984500"/>
            <a:ext cx="3638" cy="405906"/>
          </a:xfrm>
          <a:prstGeom prst="straightConnector1">
            <a:avLst/>
          </a:prstGeom>
          <a:ln w="23241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L1_11_2_cartoon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1" r="24391"/>
          <a:stretch/>
        </p:blipFill>
        <p:spPr>
          <a:xfrm>
            <a:off x="4913431" y="3543300"/>
            <a:ext cx="1060440" cy="14061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 descr="L1_11_1_cartoon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8" r="20721"/>
          <a:stretch/>
        </p:blipFill>
        <p:spPr>
          <a:xfrm>
            <a:off x="3482043" y="3543300"/>
            <a:ext cx="1060440" cy="14061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 descr="L1-11-2_weblogo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421" y="5096255"/>
            <a:ext cx="1299750" cy="88476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Picture 23" descr="L1-13-1_weblogo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320" y="5096255"/>
            <a:ext cx="1299750" cy="89982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Picture 24" descr="L1-13-2_weblogo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858" y="5106599"/>
            <a:ext cx="1301742" cy="88947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5411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RosettaAntibodyDesign (</a:t>
            </a:r>
            <a:r>
              <a:rPr lang="en-US" dirty="0" err="1"/>
              <a:t>RAbD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Knowledge-Based Antibody Design</a:t>
            </a:r>
          </a:p>
          <a:p>
            <a:endParaRPr lang="en-US" dirty="0"/>
          </a:p>
          <a:p>
            <a:r>
              <a:rPr lang="en-US" b="1" i="1" dirty="0"/>
              <a:t>Application - </a:t>
            </a:r>
            <a:r>
              <a:rPr lang="en-US" dirty="0"/>
              <a:t>Application can be used for many antibody design projects</a:t>
            </a:r>
          </a:p>
          <a:p>
            <a:pPr lvl="1"/>
            <a:r>
              <a:rPr lang="en-US" b="1" i="1" dirty="0"/>
              <a:t>Affinity Maturation</a:t>
            </a:r>
          </a:p>
          <a:p>
            <a:pPr lvl="1"/>
            <a:r>
              <a:rPr lang="en-US" b="1" i="1" dirty="0"/>
              <a:t>Homologous redesign</a:t>
            </a:r>
          </a:p>
          <a:p>
            <a:pPr lvl="1"/>
            <a:r>
              <a:rPr lang="en-US" b="1" i="1" dirty="0"/>
              <a:t>Stability improvement</a:t>
            </a:r>
          </a:p>
          <a:p>
            <a:pPr lvl="1"/>
            <a:r>
              <a:rPr lang="en-US" b="1" i="1" dirty="0"/>
              <a:t>De Novo design</a:t>
            </a:r>
          </a:p>
          <a:p>
            <a:pPr lvl="1"/>
            <a:endParaRPr lang="en-US" b="1" i="1" dirty="0"/>
          </a:p>
          <a:p>
            <a:pPr lvl="1"/>
            <a:endParaRPr lang="en-US" b="1" i="1" dirty="0"/>
          </a:p>
          <a:p>
            <a:r>
              <a:rPr lang="en-US" b="1" i="1" dirty="0"/>
              <a:t>Framework</a:t>
            </a:r>
            <a:r>
              <a:rPr lang="en-US" dirty="0"/>
              <a:t> - set of components we can use in </a:t>
            </a:r>
            <a:r>
              <a:rPr lang="en-US" dirty="0" err="1"/>
              <a:t>PyRosetta</a:t>
            </a:r>
            <a:r>
              <a:rPr lang="en-US" dirty="0"/>
              <a:t> or </a:t>
            </a:r>
            <a:r>
              <a:rPr lang="en-US" dirty="0" err="1"/>
              <a:t>RosettaScripts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740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j88_example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941" y="1753475"/>
            <a:ext cx="3430189" cy="24290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481328"/>
            <a:ext cx="5098649" cy="5071872"/>
          </a:xfrm>
        </p:spPr>
        <p:txBody>
          <a:bodyPr>
            <a:normAutofit fontScale="55000" lnSpcReduction="20000"/>
          </a:bodyPr>
          <a:lstStyle/>
          <a:p>
            <a:r>
              <a:rPr lang="en-US" i="1" dirty="0"/>
              <a:t>Monte Carlo Algorithm. </a:t>
            </a:r>
          </a:p>
          <a:p>
            <a:r>
              <a:rPr lang="en-US" dirty="0"/>
              <a:t>Whole CDR Sampling (</a:t>
            </a:r>
            <a:r>
              <a:rPr lang="en-US" dirty="0" err="1"/>
              <a:t>GraftDesign</a:t>
            </a:r>
            <a:r>
              <a:rPr lang="en-US" dirty="0"/>
              <a:t>)</a:t>
            </a:r>
          </a:p>
          <a:p>
            <a:pPr lvl="1"/>
            <a:r>
              <a:rPr lang="en-US" i="1" dirty="0"/>
              <a:t>Sample structures from database</a:t>
            </a:r>
          </a:p>
          <a:p>
            <a:pPr lvl="1"/>
            <a:r>
              <a:rPr lang="en-US" i="1" dirty="0"/>
              <a:t>Insert and optimize peptide bond without CDR disruption</a:t>
            </a:r>
          </a:p>
          <a:p>
            <a:pPr marL="393192" lvl="1" indent="0">
              <a:buNone/>
            </a:pPr>
            <a:endParaRPr lang="en-US" i="1" dirty="0"/>
          </a:p>
          <a:p>
            <a:pPr lvl="1"/>
            <a:r>
              <a:rPr lang="en-US" dirty="0">
                <a:solidFill>
                  <a:srgbClr val="3366FF"/>
                </a:solidFill>
              </a:rPr>
              <a:t>New </a:t>
            </a:r>
            <a:r>
              <a:rPr lang="en-US" i="1" dirty="0">
                <a:solidFill>
                  <a:srgbClr val="3366FF"/>
                </a:solidFill>
              </a:rPr>
              <a:t>Graft</a:t>
            </a:r>
            <a:r>
              <a:rPr lang="en-US" dirty="0">
                <a:solidFill>
                  <a:srgbClr val="3366FF"/>
                </a:solidFill>
              </a:rPr>
              <a:t> Algorithm</a:t>
            </a:r>
          </a:p>
          <a:p>
            <a:pPr lvl="2"/>
            <a:r>
              <a:rPr lang="en-US" b="1" i="1" dirty="0">
                <a:solidFill>
                  <a:srgbClr val="3366FF"/>
                </a:solidFill>
              </a:rPr>
              <a:t>100% Closure</a:t>
            </a:r>
          </a:p>
          <a:p>
            <a:pPr marL="393192" lvl="1" indent="0">
              <a:buNone/>
            </a:pPr>
            <a:endParaRPr lang="en-US" dirty="0"/>
          </a:p>
          <a:p>
            <a:pPr lvl="1"/>
            <a:r>
              <a:rPr lang="en-US" i="1" dirty="0"/>
              <a:t>Roughly mimics </a:t>
            </a:r>
          </a:p>
          <a:p>
            <a:pPr marL="393192" lvl="1" indent="0">
              <a:buNone/>
            </a:pPr>
            <a:r>
              <a:rPr lang="en-US" i="1" dirty="0"/>
              <a:t>   Somatic Recombination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Sequence Sampling (</a:t>
            </a:r>
            <a:r>
              <a:rPr lang="en-US" dirty="0" err="1"/>
              <a:t>SeqDesign</a:t>
            </a:r>
            <a:r>
              <a:rPr lang="en-US" dirty="0"/>
              <a:t>)</a:t>
            </a:r>
            <a:endParaRPr lang="en-US" i="1" dirty="0"/>
          </a:p>
          <a:p>
            <a:pPr lvl="1"/>
            <a:r>
              <a:rPr lang="en-US" dirty="0"/>
              <a:t>Sample amino acid types</a:t>
            </a:r>
          </a:p>
          <a:p>
            <a:pPr lvl="2"/>
            <a:r>
              <a:rPr lang="en-US" dirty="0">
                <a:solidFill>
                  <a:srgbClr val="3366FF"/>
                </a:solidFill>
              </a:rPr>
              <a:t>According to CDR Cluster Profiles</a:t>
            </a:r>
          </a:p>
          <a:p>
            <a:pPr lvl="2"/>
            <a:endParaRPr lang="en-US" dirty="0"/>
          </a:p>
          <a:p>
            <a:pPr lvl="1"/>
            <a:r>
              <a:rPr lang="en-US" i="1" dirty="0"/>
              <a:t>Roughly mimics</a:t>
            </a:r>
          </a:p>
          <a:p>
            <a:pPr marL="393192" lvl="1" indent="0">
              <a:buNone/>
            </a:pPr>
            <a:r>
              <a:rPr lang="en-US" i="1" dirty="0"/>
              <a:t>   Somatic </a:t>
            </a:r>
            <a:r>
              <a:rPr lang="en-US" i="1" dirty="0" err="1"/>
              <a:t>Hypermutation</a:t>
            </a:r>
            <a:endParaRPr lang="en-US" i="1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/>
              <a:t>Antibody Designer:</a:t>
            </a:r>
            <a:br>
              <a:rPr lang="en-US" sz="3400" dirty="0"/>
            </a:br>
            <a:r>
              <a:rPr lang="en-US" sz="3400" dirty="0"/>
              <a:t>	Overview</a:t>
            </a:r>
          </a:p>
        </p:txBody>
      </p:sp>
    </p:spTree>
    <p:extLst>
      <p:ext uri="{BB962C8B-B14F-4D97-AF65-F5344CB8AC3E}">
        <p14:creationId xmlns:p14="http://schemas.microsoft.com/office/powerpoint/2010/main" val="3440512299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777</Words>
  <Application>Microsoft Macintosh PowerPoint</Application>
  <PresentationFormat>On-screen Show (4:3)</PresentationFormat>
  <Paragraphs>208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</vt:lpstr>
      <vt:lpstr>Calibri</vt:lpstr>
      <vt:lpstr>Courier</vt:lpstr>
      <vt:lpstr>Courier New</vt:lpstr>
      <vt:lpstr>Gill Sans MT</vt:lpstr>
      <vt:lpstr>Lucida Sans Unicode</vt:lpstr>
      <vt:lpstr>Verdana</vt:lpstr>
      <vt:lpstr>Wingdings 2</vt:lpstr>
      <vt:lpstr>Wingdings 3</vt:lpstr>
      <vt:lpstr>Office Theme</vt:lpstr>
      <vt:lpstr>Concourse</vt:lpstr>
      <vt:lpstr>RosettaAntibodyDesign (RAbD)</vt:lpstr>
      <vt:lpstr>Antibody Structure</vt:lpstr>
      <vt:lpstr>Antibody Structure – Full IgG</vt:lpstr>
      <vt:lpstr>Antibody Structure Fv Fragment and CDRs</vt:lpstr>
      <vt:lpstr>PyIgClassify:  Antibody Identification</vt:lpstr>
      <vt:lpstr>PyIgClassify:  Server Frontend</vt:lpstr>
      <vt:lpstr>CDR Clustering</vt:lpstr>
      <vt:lpstr>RosettaAntibodyDesign (RAbD)</vt:lpstr>
      <vt:lpstr>Antibody Designer:  Overview</vt:lpstr>
      <vt:lpstr>Antibody Designer:  Overview</vt:lpstr>
      <vt:lpstr>Antibody Designer:  Optional CDR File Overview</vt:lpstr>
      <vt:lpstr>Antibody Designer:  CDR Instruction File Example</vt:lpstr>
      <vt:lpstr>Example Command-Line</vt:lpstr>
      <vt:lpstr>Top Decoy Examples</vt:lpstr>
      <vt:lpstr>Top Decoy H3 Variability</vt:lpstr>
      <vt:lpstr>2J88 Antibody Improvement</vt:lpstr>
      <vt:lpstr>PowerPoint Presentation</vt:lpstr>
      <vt:lpstr>CH103 Antibody Improvement</vt:lpstr>
      <vt:lpstr>PowerPoint Presentation</vt:lpstr>
      <vt:lpstr>Tutorial</vt:lpstr>
      <vt:lpstr>Thanks!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RosettaAntibodyDesign (RAbD)</dc:title>
  <dc:creator>Jared Adolf-Bryfogle</dc:creator>
  <cp:lastModifiedBy>Jared Adolf-Bryfogle</cp:lastModifiedBy>
  <cp:revision>5</cp:revision>
  <dcterms:created xsi:type="dcterms:W3CDTF">2019-04-23T17:22:57Z</dcterms:created>
  <dcterms:modified xsi:type="dcterms:W3CDTF">2019-04-23T21:37:09Z</dcterms:modified>
</cp:coreProperties>
</file>